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3" r:id="rId2"/>
    <p:sldId id="262" r:id="rId3"/>
    <p:sldId id="311" r:id="rId4"/>
    <p:sldId id="286" r:id="rId5"/>
    <p:sldId id="287" r:id="rId6"/>
    <p:sldId id="288" r:id="rId7"/>
    <p:sldId id="289" r:id="rId8"/>
    <p:sldId id="291" r:id="rId9"/>
    <p:sldId id="292" r:id="rId10"/>
    <p:sldId id="319" r:id="rId11"/>
    <p:sldId id="320" r:id="rId12"/>
    <p:sldId id="316" r:id="rId13"/>
    <p:sldId id="317" r:id="rId14"/>
    <p:sldId id="295" r:id="rId15"/>
    <p:sldId id="297" r:id="rId16"/>
    <p:sldId id="298" r:id="rId17"/>
    <p:sldId id="326" r:id="rId18"/>
    <p:sldId id="299" r:id="rId19"/>
    <p:sldId id="300" r:id="rId20"/>
    <p:sldId id="301" r:id="rId21"/>
    <p:sldId id="302" r:id="rId22"/>
    <p:sldId id="321" r:id="rId23"/>
    <p:sldId id="322" r:id="rId24"/>
    <p:sldId id="314" r:id="rId25"/>
    <p:sldId id="325" r:id="rId26"/>
    <p:sldId id="318" r:id="rId2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A464"/>
    <a:srgbClr val="FFF10B"/>
    <a:srgbClr val="C5A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254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FFF1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01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86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5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67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15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94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72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18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6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1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85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354E-07EB-2E45-AE4D-41235078F549}" type="datetimeFigureOut">
              <a:rPr lang="de-DE" smtClean="0"/>
              <a:t>25.11.2023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197A5-1409-F442-B953-1C9C8EDB70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35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62737" y="5784711"/>
            <a:ext cx="8081200" cy="17526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tx1"/>
                </a:solidFill>
              </a:rPr>
              <a:t>D</a:t>
            </a:r>
            <a:r>
              <a:rPr lang="de-DE" b="1" dirty="0" smtClean="0">
                <a:solidFill>
                  <a:schemeClr val="tx1"/>
                </a:solidFill>
              </a:rPr>
              <a:t>as einzige Gymnasium mit </a:t>
            </a:r>
            <a:r>
              <a:rPr lang="de-DE" b="1" i="1" dirty="0" smtClean="0">
                <a:solidFill>
                  <a:srgbClr val="00B050"/>
                </a:solidFill>
              </a:rPr>
              <a:t>Dalton</a:t>
            </a:r>
            <a:r>
              <a:rPr lang="de-DE" b="1" dirty="0" smtClean="0">
                <a:solidFill>
                  <a:schemeClr val="tx1"/>
                </a:solidFill>
              </a:rPr>
              <a:t> in Siegen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8" name="Bild 7" descr="Der-Fürst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7" y="764612"/>
            <a:ext cx="4401401" cy="5143252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929599" y="931164"/>
            <a:ext cx="4786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cap="all" dirty="0">
                <a:solidFill>
                  <a:prstClr val="black"/>
                </a:solidFill>
                <a:ea typeface="+mj-ea"/>
                <a:cs typeface="+mj-cs"/>
              </a:rPr>
              <a:t>Herzlich </a:t>
            </a:r>
            <a:br>
              <a:rPr lang="de-DE" sz="5400" b="1" cap="all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de-DE" sz="5400" b="1" cap="all" dirty="0">
                <a:solidFill>
                  <a:prstClr val="black"/>
                </a:solidFill>
                <a:ea typeface="+mj-ea"/>
                <a:cs typeface="+mj-cs"/>
              </a:rPr>
              <a:t>Willkommen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143911" y="327741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de-DE" sz="4000" b="1" dirty="0">
                <a:solidFill>
                  <a:prstClr val="black">
                    <a:tint val="75000"/>
                  </a:prstClr>
                </a:solidFill>
              </a:rPr>
              <a:t>am Fürst-Johann-Moritz-Gymnasium!</a:t>
            </a:r>
          </a:p>
        </p:txBody>
      </p:sp>
    </p:spTree>
    <p:extLst>
      <p:ext uri="{BB962C8B-B14F-4D97-AF65-F5344CB8AC3E}">
        <p14:creationId xmlns:p14="http://schemas.microsoft.com/office/powerpoint/2010/main" val="1950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  <a:ea typeface="+mj-ea"/>
                <a:cs typeface="+mj-cs"/>
              </a:rPr>
              <a:t>Informationen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/Daten/</a:t>
            </a:r>
            <a:r>
              <a:rPr lang="de-DE" sz="4400" b="1" cap="all" dirty="0" smtClean="0">
                <a:solidFill>
                  <a:srgbClr val="C1A464"/>
                </a:solidFill>
                <a:ea typeface="+mj-ea"/>
                <a:cs typeface="+mj-cs"/>
              </a:rPr>
              <a:t>Fakten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736306" y="1997839"/>
            <a:ext cx="795049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1A464"/>
              </a:buClr>
            </a:pPr>
            <a:r>
              <a:rPr lang="de-DE" sz="3600" dirty="0" smtClean="0">
                <a:solidFill>
                  <a:srgbClr val="000000"/>
                </a:solidFill>
              </a:rPr>
              <a:t>Unterrichtszeiten:</a:t>
            </a:r>
          </a:p>
          <a:p>
            <a:pPr marL="571500" lvl="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regulär von 7:40 Uhr bis 13:25 Uhr  </a:t>
            </a:r>
            <a:br>
              <a:rPr lang="de-DE" sz="3600" dirty="0" smtClean="0">
                <a:solidFill>
                  <a:srgbClr val="000000"/>
                </a:solidFill>
              </a:rPr>
            </a:br>
            <a:r>
              <a:rPr lang="de-DE" sz="3200" dirty="0" smtClean="0">
                <a:solidFill>
                  <a:srgbClr val="000000"/>
                </a:solidFill>
              </a:rPr>
              <a:t>(an einzelnen Tagen auch früheres Ende)</a:t>
            </a:r>
            <a:endParaRPr lang="de-DE" sz="3200" dirty="0">
              <a:solidFill>
                <a:srgbClr val="000000"/>
              </a:solidFill>
            </a:endParaRP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60-minütige Unterrichtseinheiten (UE)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kein </a:t>
            </a:r>
            <a:r>
              <a:rPr lang="de-DE" sz="3600" dirty="0">
                <a:solidFill>
                  <a:srgbClr val="000000"/>
                </a:solidFill>
              </a:rPr>
              <a:t>Nachmittagsunterricht in Sek. </a:t>
            </a:r>
            <a:r>
              <a:rPr lang="de-DE" sz="3600" dirty="0" smtClean="0">
                <a:solidFill>
                  <a:srgbClr val="000000"/>
                </a:solidFill>
              </a:rPr>
              <a:t>I</a:t>
            </a:r>
            <a:br>
              <a:rPr lang="de-DE" sz="3600" dirty="0" smtClean="0">
                <a:solidFill>
                  <a:srgbClr val="000000"/>
                </a:solidFill>
              </a:rPr>
            </a:br>
            <a:r>
              <a:rPr lang="de-DE" sz="2800" dirty="0" smtClean="0">
                <a:solidFill>
                  <a:srgbClr val="000000"/>
                </a:solidFill>
              </a:rPr>
              <a:t>(=&gt; Sekundarstufe I: Klassen 5 bis 10)</a:t>
            </a:r>
          </a:p>
        </p:txBody>
      </p:sp>
    </p:spTree>
    <p:extLst>
      <p:ext uri="{BB962C8B-B14F-4D97-AF65-F5344CB8AC3E}">
        <p14:creationId xmlns:p14="http://schemas.microsoft.com/office/powerpoint/2010/main" val="18090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  <a:ea typeface="+mj-ea"/>
                <a:cs typeface="+mj-cs"/>
              </a:rPr>
              <a:t>Informationen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/Daten/</a:t>
            </a:r>
            <a:r>
              <a:rPr lang="de-DE" sz="4400" b="1" cap="all" dirty="0" smtClean="0">
                <a:solidFill>
                  <a:srgbClr val="C1A464"/>
                </a:solidFill>
                <a:ea typeface="+mj-ea"/>
                <a:cs typeface="+mj-cs"/>
              </a:rPr>
              <a:t>Fakten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736306" y="1997839"/>
            <a:ext cx="7950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1A464"/>
              </a:buClr>
            </a:pPr>
            <a:r>
              <a:rPr lang="de-DE" sz="3600" dirty="0" smtClean="0">
                <a:solidFill>
                  <a:srgbClr val="000000"/>
                </a:solidFill>
              </a:rPr>
              <a:t>Verpflegung: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Cafeteria (8:30 Uhr bis 11:30 Uhr)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Mensa (13:00 Uhr bis 14:30 Uhr)</a:t>
            </a:r>
            <a:br>
              <a:rPr lang="de-DE" sz="3600" dirty="0" smtClean="0">
                <a:solidFill>
                  <a:srgbClr val="000000"/>
                </a:solidFill>
              </a:rPr>
            </a:br>
            <a:r>
              <a:rPr lang="de-DE" sz="3200" dirty="0" smtClean="0">
                <a:solidFill>
                  <a:srgbClr val="000000"/>
                </a:solidFill>
              </a:rPr>
              <a:t>(Internetsystem </a:t>
            </a:r>
            <a:r>
              <a:rPr lang="de-DE" sz="3200" i="1" dirty="0" err="1" smtClean="0">
                <a:solidFill>
                  <a:srgbClr val="000000"/>
                </a:solidFill>
              </a:rPr>
              <a:t>MensaMax</a:t>
            </a:r>
            <a:r>
              <a:rPr lang="de-DE" sz="3200" i="1" dirty="0" smtClean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ab 2024)</a:t>
            </a:r>
            <a:endParaRPr lang="de-DE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FJM - Schulische Profile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1648152"/>
            <a:ext cx="81545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Mathematik/Naturwissenschaften (MINT</a:t>
            </a:r>
            <a:r>
              <a:rPr lang="de-DE" sz="3600" dirty="0" smtClean="0">
                <a:solidFill>
                  <a:srgbClr val="000000"/>
                </a:solidFill>
              </a:rPr>
              <a:t>)</a:t>
            </a:r>
            <a:r>
              <a:rPr lang="de-DE" sz="3600" dirty="0" smtClean="0"/>
              <a:t> 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Sprachen Sek. I: Englisch ab Klasse 5, Französisch oder Latein ab Klasse 7, Spanisch ab Klasse 9 (WP II-Bereich)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Sprachen Sek</a:t>
            </a:r>
            <a:r>
              <a:rPr lang="de-DE" sz="3600" dirty="0">
                <a:solidFill>
                  <a:srgbClr val="000000"/>
                </a:solidFill>
              </a:rPr>
              <a:t>. II: </a:t>
            </a:r>
            <a:r>
              <a:rPr lang="de-DE" sz="3600" dirty="0" smtClean="0">
                <a:solidFill>
                  <a:srgbClr val="000000"/>
                </a:solidFill>
              </a:rPr>
              <a:t>alle fortgeführt</a:t>
            </a:r>
            <a:r>
              <a:rPr lang="de-DE" sz="3600" dirty="0">
                <a:solidFill>
                  <a:srgbClr val="000000"/>
                </a:solidFill>
              </a:rPr>
              <a:t>, Fran-</a:t>
            </a:r>
            <a:br>
              <a:rPr lang="de-DE" sz="3600" dirty="0">
                <a:solidFill>
                  <a:srgbClr val="000000"/>
                </a:solidFill>
              </a:rPr>
            </a:br>
            <a:r>
              <a:rPr lang="de-DE" sz="3600" dirty="0" err="1" smtClean="0">
                <a:solidFill>
                  <a:srgbClr val="000000"/>
                </a:solidFill>
              </a:rPr>
              <a:t>zösisch</a:t>
            </a:r>
            <a:r>
              <a:rPr lang="de-DE" sz="3600" dirty="0" smtClean="0">
                <a:solidFill>
                  <a:srgbClr val="000000"/>
                </a:solidFill>
              </a:rPr>
              <a:t> </a:t>
            </a:r>
            <a:r>
              <a:rPr lang="de-DE" sz="3600" dirty="0">
                <a:solidFill>
                  <a:srgbClr val="000000"/>
                </a:solidFill>
              </a:rPr>
              <a:t>o. Spanisch neueinsetzend </a:t>
            </a:r>
            <a:r>
              <a:rPr lang="de-DE" sz="3600" dirty="0" smtClean="0">
                <a:solidFill>
                  <a:srgbClr val="000000"/>
                </a:solidFill>
              </a:rPr>
              <a:t>(EF)</a:t>
            </a:r>
            <a:endParaRPr lang="de-DE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FJM - Schulische Profile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1648152"/>
            <a:ext cx="81545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1A464"/>
              </a:buClr>
            </a:pPr>
            <a:r>
              <a:rPr lang="de-DE" sz="3600" dirty="0" smtClean="0">
                <a:solidFill>
                  <a:srgbClr val="000000"/>
                </a:solidFill>
              </a:rPr>
              <a:t>Zusätzliche Angebote: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Musik AGs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Theater </a:t>
            </a:r>
            <a:r>
              <a:rPr lang="de-DE" sz="3600" dirty="0" smtClean="0">
                <a:solidFill>
                  <a:srgbClr val="000000"/>
                </a:solidFill>
              </a:rPr>
              <a:t>AG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Technik AG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TV-AG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MINT AGs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Sport-AGs </a:t>
            </a:r>
            <a:r>
              <a:rPr lang="de-DE" sz="2800" dirty="0" smtClean="0">
                <a:solidFill>
                  <a:srgbClr val="000000"/>
                </a:solidFill>
              </a:rPr>
              <a:t>(Sport als 4</a:t>
            </a:r>
            <a:r>
              <a:rPr lang="de-DE" sz="2800" dirty="0">
                <a:solidFill>
                  <a:srgbClr val="000000"/>
                </a:solidFill>
              </a:rPr>
              <a:t>. </a:t>
            </a:r>
            <a:r>
              <a:rPr lang="de-DE" sz="2800" dirty="0" smtClean="0">
                <a:solidFill>
                  <a:srgbClr val="000000"/>
                </a:solidFill>
              </a:rPr>
              <a:t>Abiturfach)</a:t>
            </a:r>
          </a:p>
        </p:txBody>
      </p:sp>
    </p:spTree>
    <p:extLst>
      <p:ext uri="{BB962C8B-B14F-4D97-AF65-F5344CB8AC3E}">
        <p14:creationId xmlns:p14="http://schemas.microsoft.com/office/powerpoint/2010/main" val="10356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53288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FJM - Kooperationen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0" y="1647640"/>
            <a:ext cx="815458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Universität Siegen (</a:t>
            </a:r>
            <a:r>
              <a:rPr lang="de-DE" sz="3600" dirty="0" err="1">
                <a:solidFill>
                  <a:srgbClr val="000000"/>
                </a:solidFill>
              </a:rPr>
              <a:t>SiNet</a:t>
            </a:r>
            <a:r>
              <a:rPr lang="de-DE" sz="3600" dirty="0">
                <a:solidFill>
                  <a:srgbClr val="000000"/>
                </a:solidFill>
              </a:rPr>
              <a:t>-Pilotschule</a:t>
            </a:r>
            <a:r>
              <a:rPr lang="de-DE" sz="3600" dirty="0" smtClean="0">
                <a:solidFill>
                  <a:srgbClr val="000000"/>
                </a:solidFill>
              </a:rPr>
              <a:t>)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Talentnetz </a:t>
            </a:r>
            <a:r>
              <a:rPr lang="de-DE" sz="3600" dirty="0" err="1" smtClean="0">
                <a:solidFill>
                  <a:srgbClr val="000000"/>
                </a:solidFill>
              </a:rPr>
              <a:t>SiWi</a:t>
            </a:r>
            <a:r>
              <a:rPr lang="de-DE" sz="3600" dirty="0">
                <a:solidFill>
                  <a:srgbClr val="000000"/>
                </a:solidFill>
              </a:rPr>
              <a:t> </a:t>
            </a:r>
            <a:r>
              <a:rPr lang="de-DE" sz="2400" dirty="0" smtClean="0">
                <a:solidFill>
                  <a:srgbClr val="000000"/>
                </a:solidFill>
              </a:rPr>
              <a:t>(Verein </a:t>
            </a:r>
            <a:r>
              <a:rPr lang="de-DE" sz="2400" dirty="0">
                <a:solidFill>
                  <a:srgbClr val="000000"/>
                </a:solidFill>
              </a:rPr>
              <a:t>zur Förderung begabter </a:t>
            </a:r>
            <a:r>
              <a:rPr lang="de-DE" sz="2400" dirty="0" smtClean="0">
                <a:solidFill>
                  <a:srgbClr val="000000"/>
                </a:solidFill>
              </a:rPr>
              <a:t>Kinder und Jugendlicher)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Volksbank </a:t>
            </a:r>
            <a:r>
              <a:rPr lang="de-DE" sz="3600" dirty="0" smtClean="0">
                <a:solidFill>
                  <a:srgbClr val="000000"/>
                </a:solidFill>
              </a:rPr>
              <a:t>in Südwestfalen eG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Heinrich Georg Maschinenfabrik </a:t>
            </a:r>
            <a:endParaRPr lang="de-DE" sz="3600" dirty="0" smtClean="0">
              <a:solidFill>
                <a:srgbClr val="000000"/>
              </a:solidFill>
            </a:endParaRP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Colorsound </a:t>
            </a:r>
            <a:r>
              <a:rPr lang="de-DE" sz="3600" dirty="0">
                <a:solidFill>
                  <a:srgbClr val="000000"/>
                </a:solidFill>
              </a:rPr>
              <a:t>Siegen (Technik-AG</a:t>
            </a:r>
            <a:r>
              <a:rPr lang="de-DE" sz="3600" dirty="0" smtClean="0">
                <a:solidFill>
                  <a:srgbClr val="000000"/>
                </a:solidFill>
              </a:rPr>
              <a:t>)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Fritz-Busch-Musikschule 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… </a:t>
            </a:r>
            <a:r>
              <a:rPr lang="de-DE" sz="3600" dirty="0" err="1" smtClean="0">
                <a:solidFill>
                  <a:srgbClr val="000000"/>
                </a:solidFill>
              </a:rPr>
              <a:t>connecT</a:t>
            </a:r>
            <a:r>
              <a:rPr lang="de-DE" sz="3600" dirty="0" smtClean="0">
                <a:solidFill>
                  <a:srgbClr val="000000"/>
                </a:solidFill>
              </a:rPr>
              <a:t> </a:t>
            </a:r>
            <a:r>
              <a:rPr lang="de-DE" sz="3600" dirty="0">
                <a:solidFill>
                  <a:srgbClr val="000000"/>
                </a:solidFill>
              </a:rPr>
              <a:t>SYSTEMHAUS AG</a:t>
            </a:r>
          </a:p>
        </p:txBody>
      </p:sp>
    </p:spTree>
    <p:extLst>
      <p:ext uri="{BB962C8B-B14F-4D97-AF65-F5344CB8AC3E}">
        <p14:creationId xmlns:p14="http://schemas.microsoft.com/office/powerpoint/2010/main" val="27299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Individuelle </a:t>
            </a:r>
            <a:r>
              <a:rPr lang="de-DE" sz="4400" b="1" cap="all" dirty="0">
                <a:solidFill>
                  <a:srgbClr val="C1A464"/>
                </a:solidFill>
              </a:rPr>
              <a:t>Förderung als </a:t>
            </a:r>
            <a:br>
              <a:rPr lang="de-DE" sz="4400" b="1" cap="all" dirty="0">
                <a:solidFill>
                  <a:srgbClr val="C1A464"/>
                </a:solidFill>
              </a:rPr>
            </a:br>
            <a:r>
              <a:rPr lang="de-DE" sz="4400" b="1" cap="all" dirty="0">
                <a:solidFill>
                  <a:srgbClr val="C1A464"/>
                </a:solidFill>
              </a:rPr>
              <a:t>Pädagogischer Schwerpunkt</a:t>
            </a:r>
            <a:r>
              <a:rPr lang="de-DE" sz="3600" b="1" cap="all" dirty="0">
                <a:solidFill>
                  <a:srgbClr val="C1A464"/>
                </a:solidFill>
              </a:rPr>
              <a:t/>
            </a:r>
            <a:br>
              <a:rPr lang="de-DE" sz="3600" b="1" cap="all" dirty="0">
                <a:solidFill>
                  <a:srgbClr val="C1A464"/>
                </a:solidFill>
              </a:rPr>
            </a:b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2433068"/>
            <a:ext cx="78800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b="1" dirty="0" smtClean="0"/>
              <a:t>Fordern </a:t>
            </a:r>
            <a:r>
              <a:rPr lang="de-DE" sz="3600" b="1" dirty="0"/>
              <a:t>und </a:t>
            </a:r>
            <a:r>
              <a:rPr lang="de-DE" sz="3600" b="1" dirty="0" smtClean="0"/>
              <a:t>Fördern! </a:t>
            </a:r>
            <a:endParaRPr lang="de-DE" sz="3200" b="1" dirty="0" smtClean="0"/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i="1" dirty="0" smtClean="0"/>
              <a:t>vertiefte Allgemeinbildung </a:t>
            </a:r>
            <a:r>
              <a:rPr lang="de-DE" sz="2000" dirty="0" smtClean="0"/>
              <a:t>(§ 16 </a:t>
            </a:r>
            <a:r>
              <a:rPr lang="de-DE" sz="2000" dirty="0" err="1" smtClean="0"/>
              <a:t>SchulG</a:t>
            </a:r>
            <a:r>
              <a:rPr lang="de-DE" sz="2000" dirty="0" smtClean="0"/>
              <a:t> NRW)</a:t>
            </a:r>
          </a:p>
          <a:p>
            <a:pPr marL="571500" lvl="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prstClr val="black"/>
                </a:solidFill>
              </a:rPr>
              <a:t>Vermittlung von Studierfähigkeit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i="1" dirty="0" smtClean="0"/>
              <a:t>individuelle Förderung </a:t>
            </a:r>
            <a:r>
              <a:rPr lang="de-DE" sz="2000" dirty="0" smtClean="0"/>
              <a:t>(§ 1 </a:t>
            </a:r>
            <a:r>
              <a:rPr lang="de-DE" sz="2000" dirty="0" err="1" smtClean="0"/>
              <a:t>SchulG</a:t>
            </a:r>
            <a:r>
              <a:rPr lang="de-DE" sz="2000" dirty="0" smtClean="0"/>
              <a:t> NRW)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b="1" dirty="0" smtClean="0">
                <a:solidFill>
                  <a:srgbClr val="00B050"/>
                </a:solidFill>
              </a:rPr>
              <a:t>Dalton-Pädagogik </a:t>
            </a:r>
            <a:r>
              <a:rPr lang="de-DE" sz="2400" b="1" dirty="0" smtClean="0">
                <a:solidFill>
                  <a:srgbClr val="00B050"/>
                </a:solidFill>
              </a:rPr>
              <a:t>(seit Schuljahr 2019/2020)</a:t>
            </a:r>
          </a:p>
          <a:p>
            <a:pPr>
              <a:buClr>
                <a:srgbClr val="C1A464"/>
              </a:buClr>
            </a:pPr>
            <a:r>
              <a:rPr lang="de-DE" sz="3600" dirty="0"/>
              <a:t>	</a:t>
            </a:r>
            <a:r>
              <a:rPr lang="de-DE" sz="3600" dirty="0" smtClean="0"/>
              <a:t> von Klasse 5 bis Jahrgangstufe EF</a:t>
            </a:r>
          </a:p>
          <a:p>
            <a:pPr>
              <a:buClr>
                <a:srgbClr val="C1A464"/>
              </a:buClr>
            </a:pPr>
            <a:endParaRPr lang="de-DE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Individuelle </a:t>
            </a:r>
            <a:r>
              <a:rPr lang="de-DE" sz="4400" b="1" cap="all" dirty="0">
                <a:solidFill>
                  <a:srgbClr val="C1A464"/>
                </a:solidFill>
              </a:rPr>
              <a:t>Förderung als </a:t>
            </a:r>
            <a:br>
              <a:rPr lang="de-DE" sz="4400" b="1" cap="all" dirty="0">
                <a:solidFill>
                  <a:srgbClr val="C1A464"/>
                </a:solidFill>
              </a:rPr>
            </a:br>
            <a:r>
              <a:rPr lang="de-DE" sz="4400" b="1" cap="all" dirty="0">
                <a:solidFill>
                  <a:srgbClr val="C1A464"/>
                </a:solidFill>
              </a:rPr>
              <a:t>Pädagogischer Schwerpunkt</a:t>
            </a:r>
            <a:br>
              <a:rPr lang="de-DE" sz="4400" b="1" cap="all" dirty="0">
                <a:solidFill>
                  <a:srgbClr val="C1A464"/>
                </a:solidFill>
              </a:rPr>
            </a:b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2347525"/>
            <a:ext cx="81545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b="1" dirty="0" smtClean="0">
                <a:solidFill>
                  <a:srgbClr val="00B050"/>
                </a:solidFill>
              </a:rPr>
              <a:t>Dalton-Schwerpunkte: Erziehung zu Selbstständigkeit und Kooperation</a:t>
            </a:r>
          </a:p>
          <a:p>
            <a:pPr marL="571500" lvl="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fachbezogene </a:t>
            </a:r>
            <a:r>
              <a:rPr lang="de-DE" sz="3600" b="1" i="1" dirty="0">
                <a:solidFill>
                  <a:srgbClr val="00B050"/>
                </a:solidFill>
              </a:rPr>
              <a:t>Dalton-Lern- und </a:t>
            </a:r>
            <a:r>
              <a:rPr lang="de-DE" sz="3600" b="1" i="1" dirty="0" smtClean="0">
                <a:solidFill>
                  <a:srgbClr val="00B050"/>
                </a:solidFill>
              </a:rPr>
              <a:t>Themenpläne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/>
              <a:t>zentrales Informations- und </a:t>
            </a:r>
            <a:r>
              <a:rPr lang="de-DE" sz="3600" dirty="0" err="1" smtClean="0"/>
              <a:t>Kom-munikationsmedium</a:t>
            </a:r>
            <a:r>
              <a:rPr lang="de-DE" sz="3600" dirty="0" smtClean="0"/>
              <a:t>: </a:t>
            </a:r>
            <a:r>
              <a:rPr lang="de-DE" sz="3600" b="1" i="1" dirty="0" smtClean="0">
                <a:solidFill>
                  <a:srgbClr val="00B050"/>
                </a:solidFill>
              </a:rPr>
              <a:t>FJM-Planer</a:t>
            </a:r>
          </a:p>
        </p:txBody>
      </p:sp>
    </p:spTree>
    <p:extLst>
      <p:ext uri="{BB962C8B-B14F-4D97-AF65-F5344CB8AC3E}">
        <p14:creationId xmlns:p14="http://schemas.microsoft.com/office/powerpoint/2010/main" val="5084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Individuelle </a:t>
            </a:r>
            <a:r>
              <a:rPr lang="de-DE" sz="4400" b="1" cap="all" dirty="0">
                <a:solidFill>
                  <a:srgbClr val="C1A464"/>
                </a:solidFill>
              </a:rPr>
              <a:t>Förderung als </a:t>
            </a:r>
            <a:br>
              <a:rPr lang="de-DE" sz="4400" b="1" cap="all" dirty="0">
                <a:solidFill>
                  <a:srgbClr val="C1A464"/>
                </a:solidFill>
              </a:rPr>
            </a:br>
            <a:r>
              <a:rPr lang="de-DE" sz="4400" b="1" cap="all" dirty="0">
                <a:solidFill>
                  <a:srgbClr val="C1A464"/>
                </a:solidFill>
              </a:rPr>
              <a:t>Pädagogischer Schwerpunkt</a:t>
            </a:r>
            <a:br>
              <a:rPr lang="de-DE" sz="4400" b="1" cap="all" dirty="0">
                <a:solidFill>
                  <a:srgbClr val="C1A464"/>
                </a:solidFill>
              </a:rPr>
            </a:b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2347525"/>
            <a:ext cx="8154589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/>
              <a:t>Anteile der </a:t>
            </a:r>
            <a:r>
              <a:rPr lang="de-DE" sz="3600" b="1" dirty="0" smtClean="0">
                <a:solidFill>
                  <a:srgbClr val="00B050"/>
                </a:solidFill>
              </a:rPr>
              <a:t>Dalton-Stunden</a:t>
            </a:r>
            <a:r>
              <a:rPr lang="de-DE" sz="3600" dirty="0" smtClean="0"/>
              <a:t> an der Gesamtstundenzahl pro Klasse Sek. I:</a:t>
            </a:r>
            <a:br>
              <a:rPr lang="de-DE" sz="3600" dirty="0" smtClean="0"/>
            </a:br>
            <a:r>
              <a:rPr lang="de-DE" sz="3600" dirty="0" smtClean="0"/>
              <a:t>von ca. 1:4 bis ca. 1:3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b="1" dirty="0" err="1" smtClean="0"/>
              <a:t>Erklärvideo</a:t>
            </a:r>
            <a:r>
              <a:rPr lang="de-DE" sz="3600" b="1" dirty="0" smtClean="0"/>
              <a:t> der TV-AG (Homepage): </a:t>
            </a:r>
            <a:br>
              <a:rPr lang="de-DE" sz="3600" b="1" dirty="0" smtClean="0"/>
            </a:br>
            <a:r>
              <a:rPr lang="de-DE" sz="3600" b="1" dirty="0" smtClean="0">
                <a:solidFill>
                  <a:srgbClr val="00B050"/>
                </a:solidFill>
              </a:rPr>
              <a:t>Dalton am FJM</a:t>
            </a:r>
            <a:endParaRPr lang="de-DE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Individuelle </a:t>
            </a:r>
            <a:r>
              <a:rPr lang="de-DE" sz="4400" b="1" cap="all" dirty="0">
                <a:solidFill>
                  <a:srgbClr val="C1A464"/>
                </a:solidFill>
              </a:rPr>
              <a:t>Förderung als </a:t>
            </a:r>
            <a:br>
              <a:rPr lang="de-DE" sz="4400" b="1" cap="all" dirty="0">
                <a:solidFill>
                  <a:srgbClr val="C1A464"/>
                </a:solidFill>
              </a:rPr>
            </a:br>
            <a:r>
              <a:rPr lang="de-DE" sz="4400" b="1" cap="all" dirty="0">
                <a:solidFill>
                  <a:srgbClr val="C1A464"/>
                </a:solidFill>
              </a:rPr>
              <a:t>Pädagogischer Schwerpunkt</a:t>
            </a:r>
            <a:br>
              <a:rPr lang="de-DE" sz="4400" b="1" cap="all" dirty="0">
                <a:solidFill>
                  <a:srgbClr val="C1A464"/>
                </a:solidFill>
              </a:rPr>
            </a:b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2349614"/>
            <a:ext cx="81545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v</a:t>
            </a:r>
            <a:r>
              <a:rPr lang="de-DE" sz="3600" dirty="0" smtClean="0">
                <a:solidFill>
                  <a:srgbClr val="000000"/>
                </a:solidFill>
              </a:rPr>
              <a:t>erlässliche </a:t>
            </a:r>
            <a:r>
              <a:rPr lang="de-DE" sz="3600" dirty="0">
                <a:solidFill>
                  <a:srgbClr val="000000"/>
                </a:solidFill>
              </a:rPr>
              <a:t>Nachmittagsbetreuung  </a:t>
            </a:r>
            <a:r>
              <a:rPr lang="de-DE" sz="3600" dirty="0" smtClean="0">
                <a:solidFill>
                  <a:srgbClr val="000000"/>
                </a:solidFill>
              </a:rPr>
              <a:t/>
            </a:r>
            <a:br>
              <a:rPr lang="de-DE" sz="3600" dirty="0" smtClean="0">
                <a:solidFill>
                  <a:srgbClr val="000000"/>
                </a:solidFill>
              </a:rPr>
            </a:br>
            <a:r>
              <a:rPr lang="de-DE" sz="3600" dirty="0" smtClean="0">
                <a:solidFill>
                  <a:srgbClr val="000000"/>
                </a:solidFill>
              </a:rPr>
              <a:t>(</a:t>
            </a:r>
            <a:r>
              <a:rPr lang="de-DE" sz="3600" dirty="0">
                <a:solidFill>
                  <a:srgbClr val="000000"/>
                </a:solidFill>
              </a:rPr>
              <a:t>bis 15.45 </a:t>
            </a:r>
            <a:r>
              <a:rPr lang="de-DE" sz="3600" dirty="0" smtClean="0">
                <a:solidFill>
                  <a:srgbClr val="000000"/>
                </a:solidFill>
              </a:rPr>
              <a:t>Uhr/kostenfrei/35 Plätze)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AG-Angebote </a:t>
            </a:r>
            <a:r>
              <a:rPr lang="de-DE" sz="3600" dirty="0">
                <a:solidFill>
                  <a:srgbClr val="000000"/>
                </a:solidFill>
              </a:rPr>
              <a:t>am Nachmittag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Begabten- </a:t>
            </a:r>
            <a:r>
              <a:rPr lang="de-DE" sz="3600" dirty="0">
                <a:solidFill>
                  <a:srgbClr val="000000"/>
                </a:solidFill>
              </a:rPr>
              <a:t>und </a:t>
            </a:r>
            <a:r>
              <a:rPr lang="de-DE" sz="3600" dirty="0" smtClean="0">
                <a:solidFill>
                  <a:srgbClr val="000000"/>
                </a:solidFill>
              </a:rPr>
              <a:t>Exzellenzförderung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Berufs- und Studienwahlvorbereitung</a:t>
            </a:r>
          </a:p>
        </p:txBody>
      </p:sp>
    </p:spTree>
    <p:extLst>
      <p:ext uri="{BB962C8B-B14F-4D97-AF65-F5344CB8AC3E}">
        <p14:creationId xmlns:p14="http://schemas.microsoft.com/office/powerpoint/2010/main" val="42277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Übergangsbegleitung in Der Erprobungsstufe </a:t>
            </a:r>
            <a:r>
              <a:rPr lang="de-DE" sz="3600" b="1" cap="all" dirty="0" smtClean="0">
                <a:solidFill>
                  <a:srgbClr val="C1A464"/>
                </a:solidFill>
              </a:rPr>
              <a:t>(Klassen 5/6)</a:t>
            </a:r>
            <a:endParaRPr lang="de-DE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2275996"/>
            <a:ext cx="81545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b="1" i="1" dirty="0">
                <a:solidFill>
                  <a:srgbClr val="FF0000"/>
                </a:solidFill>
              </a:rPr>
              <a:t>„… die Kinder dort abholen, wo sie stehen!</a:t>
            </a:r>
            <a:r>
              <a:rPr lang="de-DE" sz="3600" b="1" i="1" dirty="0" smtClean="0">
                <a:solidFill>
                  <a:srgbClr val="FF0000"/>
                </a:solidFill>
              </a:rPr>
              <a:t>“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b</a:t>
            </a:r>
            <a:r>
              <a:rPr lang="de-DE" sz="3600" dirty="0" smtClean="0">
                <a:solidFill>
                  <a:srgbClr val="000000"/>
                </a:solidFill>
              </a:rPr>
              <a:t>esonders enge </a:t>
            </a:r>
            <a:r>
              <a:rPr lang="de-DE" sz="3600" dirty="0">
                <a:solidFill>
                  <a:srgbClr val="000000"/>
                </a:solidFill>
              </a:rPr>
              <a:t>Kooperation mit den </a:t>
            </a:r>
            <a:r>
              <a:rPr lang="de-DE" sz="3600" dirty="0" smtClean="0">
                <a:solidFill>
                  <a:srgbClr val="000000"/>
                </a:solidFill>
              </a:rPr>
              <a:t>Grundschulen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Klassenleitungsteams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b</a:t>
            </a:r>
            <a:r>
              <a:rPr lang="de-DE" sz="3600" dirty="0" smtClean="0">
                <a:solidFill>
                  <a:srgbClr val="000000"/>
                </a:solidFill>
              </a:rPr>
              <a:t>esondere Klassenleitungsstunden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i="1" dirty="0" smtClean="0">
                <a:solidFill>
                  <a:srgbClr val="000000"/>
                </a:solidFill>
              </a:rPr>
              <a:t>Lernen-des-Lernens</a:t>
            </a:r>
          </a:p>
        </p:txBody>
      </p:sp>
    </p:spTree>
    <p:extLst>
      <p:ext uri="{BB962C8B-B14F-4D97-AF65-F5344CB8AC3E}">
        <p14:creationId xmlns:p14="http://schemas.microsoft.com/office/powerpoint/2010/main" val="12039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56411"/>
            <a:ext cx="8229600" cy="3673577"/>
          </a:xfrm>
        </p:spPr>
        <p:txBody>
          <a:bodyPr>
            <a:noAutofit/>
          </a:bodyPr>
          <a:lstStyle/>
          <a:p>
            <a:pPr lvl="0" algn="l">
              <a:lnSpc>
                <a:spcPct val="120000"/>
              </a:lnSpc>
              <a:spcBef>
                <a:spcPts val="1000"/>
              </a:spcBef>
            </a:pPr>
            <a:r>
              <a:rPr lang="de-DE" sz="3600" b="1" i="1" cap="none" dirty="0" smtClean="0">
                <a:ea typeface="+mn-ea"/>
                <a:cs typeface="+mn-cs"/>
              </a:rPr>
              <a:t/>
            </a:r>
            <a:br>
              <a:rPr lang="de-DE" sz="3600" b="1" i="1" cap="none" dirty="0" smtClean="0">
                <a:ea typeface="+mn-ea"/>
                <a:cs typeface="+mn-cs"/>
              </a:rPr>
            </a:br>
            <a:r>
              <a:rPr lang="de-DE" sz="3600" b="1" i="1" cap="none" dirty="0" smtClean="0">
                <a:ea typeface="+mn-ea"/>
                <a:cs typeface="+mn-cs"/>
              </a:rPr>
              <a:t>Wir </a:t>
            </a:r>
            <a:r>
              <a:rPr lang="de-DE" sz="3600" b="1" i="1" cap="none" dirty="0">
                <a:ea typeface="+mn-ea"/>
                <a:cs typeface="+mn-cs"/>
              </a:rPr>
              <a:t>verstehen uns als Schule, </a:t>
            </a:r>
            <a:r>
              <a:rPr lang="de-DE" sz="3600" b="1" cap="none" dirty="0" smtClean="0">
                <a:ea typeface="+mn-ea"/>
                <a:cs typeface="+mn-cs"/>
              </a:rPr>
              <a:t/>
            </a:r>
            <a:br>
              <a:rPr lang="de-DE" sz="3600" b="1" cap="none" dirty="0" smtClean="0">
                <a:ea typeface="+mn-ea"/>
                <a:cs typeface="+mn-cs"/>
              </a:rPr>
            </a:br>
            <a:r>
              <a:rPr lang="de-DE" sz="3600" b="1" cap="none" dirty="0" smtClean="0">
                <a:ea typeface="+mn-ea"/>
                <a:cs typeface="+mn-cs"/>
              </a:rPr>
              <a:t>in </a:t>
            </a:r>
            <a:r>
              <a:rPr lang="de-DE" sz="3600" b="1" cap="none" dirty="0">
                <a:ea typeface="+mn-ea"/>
                <a:cs typeface="+mn-cs"/>
              </a:rPr>
              <a:t>der </a:t>
            </a:r>
            <a:r>
              <a:rPr lang="de-DE" sz="3600" b="1" cap="none" dirty="0" smtClean="0">
                <a:ea typeface="+mn-ea"/>
                <a:cs typeface="+mn-cs"/>
              </a:rPr>
              <a:t>wir alle respektvoll </a:t>
            </a:r>
            <a:r>
              <a:rPr lang="de-DE" sz="3600" b="1" cap="none" dirty="0">
                <a:ea typeface="+mn-ea"/>
                <a:cs typeface="+mn-cs"/>
              </a:rPr>
              <a:t>und </a:t>
            </a:r>
            <a:r>
              <a:rPr lang="de-DE" sz="3600" b="1" cap="none" dirty="0" smtClean="0">
                <a:ea typeface="+mn-ea"/>
                <a:cs typeface="+mn-cs"/>
              </a:rPr>
              <a:t>wert-schätzend miteinander umgehen</a:t>
            </a:r>
            <a:r>
              <a:rPr lang="de-DE" sz="3600" b="1" cap="none" dirty="0">
                <a:ea typeface="+mn-ea"/>
                <a:cs typeface="+mn-cs"/>
              </a:rPr>
              <a:t>!</a:t>
            </a:r>
            <a:br>
              <a:rPr lang="de-DE" sz="3600" b="1" cap="none" dirty="0">
                <a:ea typeface="+mn-ea"/>
                <a:cs typeface="+mn-cs"/>
              </a:rPr>
            </a:br>
            <a:endParaRPr lang="de-DE" sz="5400" b="1" cap="all" dirty="0"/>
          </a:p>
        </p:txBody>
      </p:sp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Unser </a:t>
            </a:r>
            <a:r>
              <a:rPr lang="de-DE" sz="4400" b="1" cap="all" dirty="0" err="1">
                <a:solidFill>
                  <a:srgbClr val="C1A464"/>
                </a:solidFill>
                <a:ea typeface="+mj-ea"/>
                <a:cs typeface="+mj-cs"/>
              </a:rPr>
              <a:t>fjm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-leitbild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3192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Übergangsbegleitung in Der Erprobungsstufe </a:t>
            </a:r>
            <a:r>
              <a:rPr lang="de-DE" sz="3600" b="1" cap="all" dirty="0" smtClean="0">
                <a:solidFill>
                  <a:srgbClr val="C1A464"/>
                </a:solidFill>
              </a:rPr>
              <a:t>(Klassen 5/6)</a:t>
            </a:r>
            <a:r>
              <a:rPr lang="de-DE" sz="3600" b="1" cap="all" dirty="0">
                <a:solidFill>
                  <a:srgbClr val="C1A464"/>
                </a:solidFill>
              </a:rPr>
              <a:t/>
            </a:r>
            <a:br>
              <a:rPr lang="de-DE" sz="3600" b="1" cap="all" dirty="0">
                <a:solidFill>
                  <a:srgbClr val="C1A464"/>
                </a:solidFill>
              </a:rPr>
            </a:br>
            <a:endParaRPr lang="de-DE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2218693"/>
            <a:ext cx="81545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err="1" smtClean="0">
                <a:solidFill>
                  <a:srgbClr val="000000"/>
                </a:solidFill>
              </a:rPr>
              <a:t>MentorInnen</a:t>
            </a:r>
            <a:r>
              <a:rPr lang="de-DE" sz="3600" dirty="0" smtClean="0">
                <a:solidFill>
                  <a:srgbClr val="000000"/>
                </a:solidFill>
              </a:rPr>
              <a:t>-Teams </a:t>
            </a:r>
            <a:r>
              <a:rPr lang="de-DE" sz="3600" dirty="0">
                <a:solidFill>
                  <a:srgbClr val="000000"/>
                </a:solidFill>
              </a:rPr>
              <a:t>mit </a:t>
            </a:r>
            <a:r>
              <a:rPr lang="de-DE" sz="3600" dirty="0" smtClean="0">
                <a:solidFill>
                  <a:srgbClr val="000000"/>
                </a:solidFill>
              </a:rPr>
              <a:t>Schülerinnen und Schülern aus </a:t>
            </a:r>
            <a:r>
              <a:rPr lang="de-DE" sz="3600" dirty="0">
                <a:solidFill>
                  <a:srgbClr val="000000"/>
                </a:solidFill>
              </a:rPr>
              <a:t>Klasse 9	</a:t>
            </a:r>
            <a:endParaRPr lang="de-DE" sz="3600" dirty="0" smtClean="0">
              <a:solidFill>
                <a:srgbClr val="000000"/>
              </a:solidFill>
            </a:endParaRP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mehrtägige Jahrgangsstufenfahrt</a:t>
            </a:r>
            <a:br>
              <a:rPr lang="de-DE" sz="3600" dirty="0">
                <a:solidFill>
                  <a:srgbClr val="000000"/>
                </a:solidFill>
              </a:rPr>
            </a:br>
            <a:r>
              <a:rPr lang="de-DE" sz="3600" dirty="0">
                <a:solidFill>
                  <a:srgbClr val="000000"/>
                </a:solidFill>
              </a:rPr>
              <a:t>in Klasse 5 </a:t>
            </a:r>
            <a:r>
              <a:rPr lang="de-DE" sz="2800" dirty="0">
                <a:solidFill>
                  <a:srgbClr val="000000"/>
                </a:solidFill>
              </a:rPr>
              <a:t>(30.10. bis 31.10.2024)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sport-</a:t>
            </a:r>
            <a:r>
              <a:rPr lang="de-DE" sz="3600" dirty="0">
                <a:solidFill>
                  <a:srgbClr val="000000"/>
                </a:solidFill>
              </a:rPr>
              <a:t>/erlebnispädagogische </a:t>
            </a:r>
            <a:r>
              <a:rPr lang="de-DE" sz="3600" dirty="0" smtClean="0">
                <a:solidFill>
                  <a:srgbClr val="000000"/>
                </a:solidFill>
              </a:rPr>
              <a:t>Wander-tage und Exkursionen </a:t>
            </a:r>
            <a:r>
              <a:rPr lang="de-DE" sz="2800" dirty="0" smtClean="0">
                <a:solidFill>
                  <a:srgbClr val="000000"/>
                </a:solidFill>
              </a:rPr>
              <a:t>(in Klassen 5 und 6)</a:t>
            </a:r>
          </a:p>
          <a:p>
            <a:pPr>
              <a:buClr>
                <a:srgbClr val="C1A464"/>
              </a:buClr>
            </a:pPr>
            <a:endParaRPr lang="de-DE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Übergangsbegleitung in der Erprobungsstufe </a:t>
            </a:r>
            <a:r>
              <a:rPr lang="de-DE" sz="3600" b="1" cap="all" dirty="0" smtClean="0">
                <a:solidFill>
                  <a:srgbClr val="C1A464"/>
                </a:solidFill>
              </a:rPr>
              <a:t>(Klassen 5/6)</a:t>
            </a:r>
            <a:r>
              <a:rPr lang="de-DE" sz="3600" b="1" cap="all" dirty="0">
                <a:solidFill>
                  <a:srgbClr val="C1A464"/>
                </a:solidFill>
              </a:rPr>
              <a:t/>
            </a:r>
            <a:br>
              <a:rPr lang="de-DE" sz="3600" b="1" cap="all" dirty="0">
                <a:solidFill>
                  <a:srgbClr val="C1A464"/>
                </a:solidFill>
              </a:rPr>
            </a:br>
            <a:endParaRPr lang="de-DE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2200290"/>
            <a:ext cx="80641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>
                <a:solidFill>
                  <a:srgbClr val="000000"/>
                </a:solidFill>
              </a:rPr>
              <a:t>i</a:t>
            </a:r>
            <a:r>
              <a:rPr lang="de-DE" sz="3600" dirty="0" smtClean="0">
                <a:solidFill>
                  <a:srgbClr val="000000"/>
                </a:solidFill>
              </a:rPr>
              <a:t>ndividuelle</a:t>
            </a:r>
            <a:r>
              <a:rPr lang="de-DE" sz="3600" dirty="0">
                <a:solidFill>
                  <a:srgbClr val="000000"/>
                </a:solidFill>
              </a:rPr>
              <a:t>, kontinuierliche </a:t>
            </a:r>
            <a:r>
              <a:rPr lang="de-DE" sz="3600" dirty="0" smtClean="0">
                <a:solidFill>
                  <a:srgbClr val="000000"/>
                </a:solidFill>
              </a:rPr>
              <a:t>Begleitung 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err="1" smtClean="0">
                <a:solidFill>
                  <a:srgbClr val="000000"/>
                </a:solidFill>
              </a:rPr>
              <a:t>BeratungslehrerInnen</a:t>
            </a:r>
            <a:r>
              <a:rPr lang="de-DE" sz="3600" dirty="0" smtClean="0">
                <a:solidFill>
                  <a:srgbClr val="000000"/>
                </a:solidFill>
              </a:rPr>
              <a:t>-Team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err="1" smtClean="0">
                <a:solidFill>
                  <a:srgbClr val="000000"/>
                </a:solidFill>
              </a:rPr>
              <a:t>TutorInnen</a:t>
            </a:r>
            <a:r>
              <a:rPr lang="de-DE" sz="3600" dirty="0" smtClean="0">
                <a:solidFill>
                  <a:srgbClr val="000000"/>
                </a:solidFill>
              </a:rPr>
              <a:t>-Konzept „</a:t>
            </a:r>
            <a:r>
              <a:rPr lang="de-DE" sz="3600" dirty="0" err="1" smtClean="0">
                <a:solidFill>
                  <a:srgbClr val="000000"/>
                </a:solidFill>
              </a:rPr>
              <a:t>SchülerInnen</a:t>
            </a:r>
            <a:r>
              <a:rPr lang="de-DE" sz="3600" dirty="0" smtClean="0">
                <a:solidFill>
                  <a:srgbClr val="000000"/>
                </a:solidFill>
              </a:rPr>
              <a:t> </a:t>
            </a:r>
            <a:r>
              <a:rPr lang="de-DE" sz="3600" dirty="0">
                <a:solidFill>
                  <a:srgbClr val="000000"/>
                </a:solidFill>
              </a:rPr>
              <a:t>helfen </a:t>
            </a:r>
            <a:r>
              <a:rPr lang="de-DE" sz="3600" dirty="0" err="1" smtClean="0">
                <a:solidFill>
                  <a:srgbClr val="000000"/>
                </a:solidFill>
              </a:rPr>
              <a:t>SchülerInnen</a:t>
            </a:r>
            <a:r>
              <a:rPr lang="de-DE" sz="3600" dirty="0" smtClean="0">
                <a:solidFill>
                  <a:srgbClr val="000000"/>
                </a:solidFill>
              </a:rPr>
              <a:t>“ 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>
                <a:solidFill>
                  <a:srgbClr val="000000"/>
                </a:solidFill>
              </a:rPr>
              <a:t>… </a:t>
            </a:r>
            <a:r>
              <a:rPr lang="de-DE" sz="3600" dirty="0">
                <a:solidFill>
                  <a:srgbClr val="000000"/>
                </a:solidFill>
              </a:rPr>
              <a:t>und, und, </a:t>
            </a:r>
            <a:r>
              <a:rPr lang="de-DE" sz="3600" dirty="0" smtClean="0">
                <a:solidFill>
                  <a:srgbClr val="000000"/>
                </a:solidFill>
              </a:rPr>
              <a:t>und</a:t>
            </a:r>
          </a:p>
        </p:txBody>
      </p:sp>
    </p:spTree>
    <p:extLst>
      <p:ext uri="{BB962C8B-B14F-4D97-AF65-F5344CB8AC3E}">
        <p14:creationId xmlns:p14="http://schemas.microsoft.com/office/powerpoint/2010/main" val="5932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329727" y="644159"/>
            <a:ext cx="84152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i="1" cap="all" dirty="0" smtClean="0">
                <a:solidFill>
                  <a:srgbClr val="C1A464"/>
                </a:solidFill>
              </a:rPr>
              <a:t>… </a:t>
            </a:r>
            <a:r>
              <a:rPr lang="de-DE" sz="4000" b="1" i="1" cap="all" dirty="0" smtClean="0">
                <a:solidFill>
                  <a:srgbClr val="C1A464"/>
                </a:solidFill>
              </a:rPr>
              <a:t>und nun</a:t>
            </a:r>
            <a:r>
              <a:rPr lang="de-DE" sz="4400" b="1" i="1" cap="all" dirty="0" smtClean="0">
                <a:solidFill>
                  <a:srgbClr val="C1A464"/>
                </a:solidFill>
              </a:rPr>
              <a:t>:</a:t>
            </a:r>
            <a:br>
              <a:rPr lang="de-DE" sz="4400" b="1" i="1" cap="all" dirty="0" smtClean="0">
                <a:solidFill>
                  <a:srgbClr val="C1A464"/>
                </a:solidFill>
              </a:rPr>
            </a:br>
            <a:r>
              <a:rPr lang="de-DE" sz="4400" b="1" i="1" cap="all" dirty="0" smtClean="0">
                <a:solidFill>
                  <a:srgbClr val="FF0000"/>
                </a:solidFill>
              </a:rPr>
              <a:t>Die </a:t>
            </a:r>
            <a:r>
              <a:rPr lang="de-DE" sz="4400" b="1" i="1" cap="all" dirty="0" err="1" smtClean="0">
                <a:solidFill>
                  <a:srgbClr val="FF0000"/>
                </a:solidFill>
              </a:rPr>
              <a:t>wahl</a:t>
            </a:r>
            <a:r>
              <a:rPr lang="de-DE" sz="4400" b="1" i="1" cap="all" dirty="0" smtClean="0">
                <a:solidFill>
                  <a:srgbClr val="FF0000"/>
                </a:solidFill>
              </a:rPr>
              <a:t> der richtigen schule? </a:t>
            </a:r>
            <a:endParaRPr lang="de-DE" sz="2400" i="1" dirty="0">
              <a:solidFill>
                <a:srgbClr val="FF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2211" y="1997839"/>
            <a:ext cx="80641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1A464"/>
              </a:buClr>
            </a:pPr>
            <a:r>
              <a:rPr lang="de-DE" sz="4000" dirty="0" smtClean="0">
                <a:solidFill>
                  <a:srgbClr val="000000"/>
                </a:solidFill>
              </a:rPr>
              <a:t>Wir freuen uns sehr darüber, </a:t>
            </a:r>
          </a:p>
          <a:p>
            <a:pPr algn="ctr">
              <a:buClr>
                <a:srgbClr val="C1A464"/>
              </a:buClr>
            </a:pPr>
            <a:r>
              <a:rPr lang="de-DE" sz="4000" dirty="0">
                <a:solidFill>
                  <a:srgbClr val="000000"/>
                </a:solidFill>
              </a:rPr>
              <a:t>d</a:t>
            </a:r>
            <a:r>
              <a:rPr lang="de-DE" sz="4000" dirty="0" smtClean="0">
                <a:solidFill>
                  <a:srgbClr val="000000"/>
                </a:solidFill>
              </a:rPr>
              <a:t>ass Sie </a:t>
            </a:r>
            <a:r>
              <a:rPr lang="de-DE" sz="4000" dirty="0" smtClean="0">
                <a:solidFill>
                  <a:srgbClr val="000000"/>
                </a:solidFill>
              </a:rPr>
              <a:t>sich ein </a:t>
            </a:r>
            <a:r>
              <a:rPr lang="de-DE" sz="4000" dirty="0" smtClean="0">
                <a:solidFill>
                  <a:srgbClr val="000000"/>
                </a:solidFill>
              </a:rPr>
              <a:t>Bild davon machen, was wir am FJM für das </a:t>
            </a:r>
          </a:p>
          <a:p>
            <a:pPr algn="ctr">
              <a:buClr>
                <a:srgbClr val="C1A464"/>
              </a:buClr>
            </a:pPr>
            <a:r>
              <a:rPr lang="de-DE" sz="4000" b="1" dirty="0" smtClean="0">
                <a:solidFill>
                  <a:srgbClr val="000000"/>
                </a:solidFill>
              </a:rPr>
              <a:t>WISSEN, LEBEN UND ENTDECKEN </a:t>
            </a:r>
          </a:p>
          <a:p>
            <a:pPr algn="ctr">
              <a:buClr>
                <a:srgbClr val="C1A464"/>
              </a:buClr>
            </a:pPr>
            <a:r>
              <a:rPr lang="de-DE" sz="4000" dirty="0" smtClean="0">
                <a:solidFill>
                  <a:srgbClr val="000000"/>
                </a:solidFill>
              </a:rPr>
              <a:t>junger Menschen täglich </a:t>
            </a:r>
            <a:r>
              <a:rPr lang="de-DE" sz="4000" dirty="0" smtClean="0">
                <a:solidFill>
                  <a:srgbClr val="000000"/>
                </a:solidFill>
              </a:rPr>
              <a:t>tun!</a:t>
            </a:r>
            <a:endParaRPr lang="de-DE" sz="4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err="1" smtClean="0">
                <a:solidFill>
                  <a:srgbClr val="C1A464"/>
                </a:solidFill>
              </a:rPr>
              <a:t>anmeldezeiten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1997839"/>
            <a:ext cx="80641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Clr>
                <a:srgbClr val="C1A464"/>
              </a:buClr>
              <a:buFont typeface="Arial"/>
              <a:buChar char="•"/>
            </a:pPr>
            <a:r>
              <a:rPr lang="de-DE" sz="3600" b="1" dirty="0">
                <a:solidFill>
                  <a:srgbClr val="FF0000"/>
                </a:solidFill>
              </a:rPr>
              <a:t>Samstag, </a:t>
            </a:r>
            <a:r>
              <a:rPr lang="de-DE" sz="3600" b="1" dirty="0" smtClean="0">
                <a:solidFill>
                  <a:srgbClr val="FF0000"/>
                </a:solidFill>
              </a:rPr>
              <a:t>17. Februar 2024,</a:t>
            </a:r>
            <a:r>
              <a:rPr lang="de-DE" sz="3600" b="1" dirty="0">
                <a:solidFill>
                  <a:srgbClr val="FF0000"/>
                </a:solidFill>
              </a:rPr>
              <a:t/>
            </a:r>
            <a:br>
              <a:rPr lang="de-DE" sz="3600" b="1" dirty="0">
                <a:solidFill>
                  <a:srgbClr val="FF0000"/>
                </a:solidFill>
              </a:rPr>
            </a:br>
            <a:r>
              <a:rPr lang="de-DE" sz="3600" b="1" dirty="0">
                <a:solidFill>
                  <a:srgbClr val="FF0000"/>
                </a:solidFill>
              </a:rPr>
              <a:t>von 9.00 Uhr bis </a:t>
            </a:r>
            <a:r>
              <a:rPr lang="de-DE" sz="3600" b="1" dirty="0" smtClean="0">
                <a:solidFill>
                  <a:srgbClr val="FF0000"/>
                </a:solidFill>
              </a:rPr>
              <a:t>14.00 Uhr</a:t>
            </a:r>
          </a:p>
          <a:p>
            <a:pPr marL="571500" indent="-571500">
              <a:spcAft>
                <a:spcPts val="1200"/>
              </a:spcAft>
              <a:buClr>
                <a:srgbClr val="C1A464"/>
              </a:buClr>
              <a:buFont typeface="Arial"/>
              <a:buChar char="•"/>
            </a:pPr>
            <a:r>
              <a:rPr lang="de-DE" sz="3600" b="1" dirty="0" smtClean="0">
                <a:solidFill>
                  <a:srgbClr val="FF0000"/>
                </a:solidFill>
              </a:rPr>
              <a:t>bis Mittwoch, 21. Februar 2024, </a:t>
            </a:r>
            <a:br>
              <a:rPr lang="de-DE" sz="3600" b="1" dirty="0" smtClean="0">
                <a:solidFill>
                  <a:srgbClr val="FF0000"/>
                </a:solidFill>
              </a:rPr>
            </a:br>
            <a:r>
              <a:rPr lang="de-DE" sz="3600" b="1" dirty="0" smtClean="0">
                <a:solidFill>
                  <a:srgbClr val="FF0000"/>
                </a:solidFill>
              </a:rPr>
              <a:t>jeweils </a:t>
            </a:r>
            <a:r>
              <a:rPr lang="de-DE" sz="3600" b="1" dirty="0">
                <a:solidFill>
                  <a:srgbClr val="FF0000"/>
                </a:solidFill>
              </a:rPr>
              <a:t>von 8.00 Uhr bis </a:t>
            </a:r>
            <a:r>
              <a:rPr lang="de-DE" sz="3600" b="1" dirty="0" smtClean="0">
                <a:solidFill>
                  <a:srgbClr val="FF0000"/>
                </a:solidFill>
              </a:rPr>
              <a:t>15.00 Uhr</a:t>
            </a:r>
          </a:p>
        </p:txBody>
      </p:sp>
    </p:spTree>
    <p:extLst>
      <p:ext uri="{BB962C8B-B14F-4D97-AF65-F5344CB8AC3E}">
        <p14:creationId xmlns:p14="http://schemas.microsoft.com/office/powerpoint/2010/main" val="38452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Informationen? Kommunikation?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1997839"/>
            <a:ext cx="806416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Clr>
                <a:srgbClr val="C1A464"/>
              </a:buClr>
              <a:buFont typeface="Arial"/>
              <a:buChar char="•"/>
            </a:pPr>
            <a:endParaRPr lang="de-DE" sz="3600" b="1" dirty="0" smtClean="0">
              <a:solidFill>
                <a:srgbClr val="FF0000"/>
              </a:solidFill>
            </a:endParaRPr>
          </a:p>
          <a:p>
            <a:pPr marL="571500" indent="-571500">
              <a:spcAft>
                <a:spcPts val="1200"/>
              </a:spcAft>
              <a:buClr>
                <a:srgbClr val="C1A464"/>
              </a:buClr>
              <a:buFont typeface="Arial"/>
              <a:buChar char="•"/>
            </a:pPr>
            <a:r>
              <a:rPr lang="de-DE" sz="3600" b="1" dirty="0" smtClean="0">
                <a:solidFill>
                  <a:srgbClr val="FF0000"/>
                </a:solidFill>
              </a:rPr>
              <a:t>… alle wichtigen Informationen </a:t>
            </a:r>
            <a:br>
              <a:rPr lang="de-DE" sz="3600" b="1" dirty="0" smtClean="0">
                <a:solidFill>
                  <a:srgbClr val="FF0000"/>
                </a:solidFill>
              </a:rPr>
            </a:br>
            <a:r>
              <a:rPr lang="de-DE" sz="3600" b="1" dirty="0" smtClean="0">
                <a:solidFill>
                  <a:srgbClr val="FF0000"/>
                </a:solidFill>
              </a:rPr>
              <a:t>und Unterlagen sind auf der </a:t>
            </a:r>
            <a:br>
              <a:rPr lang="de-DE" sz="3600" b="1" dirty="0" smtClean="0">
                <a:solidFill>
                  <a:srgbClr val="FF0000"/>
                </a:solidFill>
              </a:rPr>
            </a:br>
            <a:r>
              <a:rPr lang="de-DE" sz="3600" b="1" dirty="0" smtClean="0">
                <a:solidFill>
                  <a:srgbClr val="FF0000"/>
                </a:solidFill>
              </a:rPr>
              <a:t>FJM-Homepage zu finden</a:t>
            </a:r>
          </a:p>
          <a:p>
            <a:pPr marL="571500" indent="-571500">
              <a:spcAft>
                <a:spcPts val="1200"/>
              </a:spcAft>
              <a:buClr>
                <a:srgbClr val="C1A464"/>
              </a:buClr>
              <a:buFont typeface="Arial"/>
              <a:buChar char="•"/>
            </a:pPr>
            <a:r>
              <a:rPr lang="de-DE" sz="3600" b="1" dirty="0" smtClean="0">
                <a:solidFill>
                  <a:srgbClr val="FF0000"/>
                </a:solidFill>
              </a:rPr>
              <a:t>… dort auch der „Fürst aktuell“</a:t>
            </a:r>
          </a:p>
          <a:p>
            <a:pPr marL="571500" indent="-571500">
              <a:spcAft>
                <a:spcPts val="1200"/>
              </a:spcAft>
              <a:buClr>
                <a:srgbClr val="C1A464"/>
              </a:buClr>
              <a:buFont typeface="Arial"/>
              <a:buChar char="•"/>
            </a:pPr>
            <a:r>
              <a:rPr lang="de-DE" sz="3600" b="1" dirty="0">
                <a:solidFill>
                  <a:srgbClr val="00B0F0"/>
                </a:solidFill>
              </a:rPr>
              <a:t>https://</a:t>
            </a:r>
            <a:r>
              <a:rPr lang="de-DE" sz="3600" b="1" dirty="0" smtClean="0">
                <a:solidFill>
                  <a:srgbClr val="00B0F0"/>
                </a:solidFill>
              </a:rPr>
              <a:t>www.fjm-siegen.de</a:t>
            </a:r>
          </a:p>
        </p:txBody>
      </p:sp>
    </p:spTree>
    <p:extLst>
      <p:ext uri="{BB962C8B-B14F-4D97-AF65-F5344CB8AC3E}">
        <p14:creationId xmlns:p14="http://schemas.microsoft.com/office/powerpoint/2010/main" val="16166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9" y="662564"/>
            <a:ext cx="84152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</a:rPr>
              <a:t>Informationen? Kommunikation?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2211" y="1997839"/>
            <a:ext cx="80641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Clr>
                <a:srgbClr val="C1A464"/>
              </a:buClr>
              <a:buFont typeface="Arial"/>
              <a:buChar char="•"/>
            </a:pPr>
            <a:endParaRPr lang="de-DE" sz="3600" b="1" dirty="0" smtClean="0">
              <a:solidFill>
                <a:srgbClr val="FF0000"/>
              </a:solidFill>
            </a:endParaRPr>
          </a:p>
          <a:p>
            <a:pPr marL="571500" indent="-571500">
              <a:spcAft>
                <a:spcPts val="1200"/>
              </a:spcAft>
              <a:buClr>
                <a:srgbClr val="C1A464"/>
              </a:buClr>
              <a:buFont typeface="Arial"/>
              <a:buChar char="•"/>
            </a:pPr>
            <a:r>
              <a:rPr lang="de-DE" sz="3600" b="1" dirty="0" smtClean="0">
                <a:solidFill>
                  <a:srgbClr val="FF0000"/>
                </a:solidFill>
              </a:rPr>
              <a:t>zusätzliches Angebot von Schul-</a:t>
            </a:r>
            <a:br>
              <a:rPr lang="de-DE" sz="3600" b="1" dirty="0" smtClean="0">
                <a:solidFill>
                  <a:srgbClr val="FF0000"/>
                </a:solidFill>
              </a:rPr>
            </a:br>
            <a:r>
              <a:rPr lang="de-DE" sz="3600" b="1" dirty="0" err="1" smtClean="0">
                <a:solidFill>
                  <a:srgbClr val="FF0000"/>
                </a:solidFill>
              </a:rPr>
              <a:t>führungen</a:t>
            </a:r>
            <a:r>
              <a:rPr lang="de-DE" sz="3600" b="1" dirty="0" smtClean="0">
                <a:solidFill>
                  <a:srgbClr val="FF0000"/>
                </a:solidFill>
              </a:rPr>
              <a:t> in kleinen </a:t>
            </a:r>
            <a:r>
              <a:rPr lang="de-DE" sz="3600" b="1" smtClean="0">
                <a:solidFill>
                  <a:srgbClr val="FF0000"/>
                </a:solidFill>
              </a:rPr>
              <a:t>Gruppen </a:t>
            </a:r>
            <a:br>
              <a:rPr lang="de-DE" sz="3600" b="1" smtClean="0">
                <a:solidFill>
                  <a:srgbClr val="FF0000"/>
                </a:solidFill>
              </a:rPr>
            </a:br>
            <a:r>
              <a:rPr lang="de-DE" sz="3600" b="1" smtClean="0">
                <a:solidFill>
                  <a:srgbClr val="FF0000"/>
                </a:solidFill>
              </a:rPr>
              <a:t>im </a:t>
            </a:r>
            <a:r>
              <a:rPr lang="de-DE" sz="3600" b="1" dirty="0" smtClean="0">
                <a:solidFill>
                  <a:srgbClr val="FF0000"/>
                </a:solidFill>
              </a:rPr>
              <a:t>Januar 2024</a:t>
            </a:r>
          </a:p>
          <a:p>
            <a:pPr marL="571500" indent="-571500">
              <a:spcAft>
                <a:spcPts val="1200"/>
              </a:spcAft>
              <a:buClr>
                <a:srgbClr val="C1A464"/>
              </a:buClr>
              <a:buFont typeface="Arial"/>
              <a:buChar char="•"/>
            </a:pPr>
            <a:r>
              <a:rPr lang="de-DE" sz="3600" b="1" dirty="0" smtClean="0">
                <a:solidFill>
                  <a:srgbClr val="FF0000"/>
                </a:solidFill>
              </a:rPr>
              <a:t>Anmeldung dazu im Sekretariat </a:t>
            </a:r>
            <a:endParaRPr lang="de-DE" sz="3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62737" y="5784711"/>
            <a:ext cx="8081200" cy="17526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tx1"/>
                </a:solidFill>
              </a:rPr>
              <a:t>D</a:t>
            </a:r>
            <a:r>
              <a:rPr lang="de-DE" b="1" dirty="0" smtClean="0">
                <a:solidFill>
                  <a:schemeClr val="tx1"/>
                </a:solidFill>
              </a:rPr>
              <a:t>as einzige Gymnasium mit </a:t>
            </a:r>
            <a:r>
              <a:rPr lang="de-DE" b="1" i="1" dirty="0" smtClean="0">
                <a:solidFill>
                  <a:srgbClr val="00B050"/>
                </a:solidFill>
              </a:rPr>
              <a:t>Dalton</a:t>
            </a:r>
            <a:r>
              <a:rPr lang="de-DE" b="1" dirty="0" smtClean="0">
                <a:solidFill>
                  <a:schemeClr val="tx1"/>
                </a:solidFill>
              </a:rPr>
              <a:t> in Siegen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8" name="Bild 7" descr="Der-Fürst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7" y="764612"/>
            <a:ext cx="4401401" cy="5143252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778981" y="931164"/>
            <a:ext cx="4936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i="1" dirty="0" smtClean="0"/>
              <a:t>Wir freuen uns auf Sie, </a:t>
            </a:r>
          </a:p>
          <a:p>
            <a:pPr algn="ctr"/>
            <a:r>
              <a:rPr lang="de-DE" sz="3600" b="1" i="1" dirty="0" smtClean="0"/>
              <a:t>als unsere neuen Eltern…</a:t>
            </a:r>
            <a:endParaRPr lang="de-DE" sz="3600" b="1" i="1" dirty="0"/>
          </a:p>
        </p:txBody>
      </p:sp>
      <p:sp>
        <p:nvSpPr>
          <p:cNvPr id="5" name="Rechteck 4"/>
          <p:cNvSpPr/>
          <p:nvPr/>
        </p:nvSpPr>
        <p:spPr>
          <a:xfrm>
            <a:off x="4143911" y="3277417"/>
            <a:ext cx="4572000" cy="191437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de-DE" sz="4000" b="1" dirty="0" smtClean="0">
                <a:solidFill>
                  <a:prstClr val="black">
                    <a:tint val="75000"/>
                  </a:prstClr>
                </a:solidFill>
              </a:rPr>
              <a:t>…am Fürst-Johann-Moritz-Gymnasium</a:t>
            </a:r>
          </a:p>
          <a:p>
            <a:pPr lvl="0" algn="ctr">
              <a:spcBef>
                <a:spcPct val="20000"/>
              </a:spcBef>
            </a:pPr>
            <a:r>
              <a:rPr lang="de-DE" sz="3200" b="1" dirty="0">
                <a:solidFill>
                  <a:prstClr val="black">
                    <a:tint val="75000"/>
                  </a:prstClr>
                </a:solidFill>
              </a:rPr>
              <a:t>i</a:t>
            </a:r>
            <a:r>
              <a:rPr lang="de-DE" sz="3200" b="1" dirty="0" smtClean="0">
                <a:solidFill>
                  <a:prstClr val="black">
                    <a:tint val="75000"/>
                  </a:prstClr>
                </a:solidFill>
              </a:rPr>
              <a:t>m Schuljahr 2024/2025!</a:t>
            </a:r>
            <a:endParaRPr lang="de-DE" sz="32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56411"/>
            <a:ext cx="8229600" cy="3673577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</a:pPr>
            <a:endParaRPr lang="de-DE" sz="4800" i="1" cap="all" dirty="0"/>
          </a:p>
        </p:txBody>
      </p:sp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Unser </a:t>
            </a:r>
            <a:r>
              <a:rPr lang="de-DE" sz="4400" b="1" cap="all" dirty="0" err="1">
                <a:solidFill>
                  <a:srgbClr val="C1A464"/>
                </a:solidFill>
                <a:ea typeface="+mj-ea"/>
                <a:cs typeface="+mj-cs"/>
              </a:rPr>
              <a:t>fjm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-leitbild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24075"/>
            <a:ext cx="76200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30029"/>
            <a:ext cx="8229600" cy="3599959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1000"/>
              </a:spcBef>
            </a:pPr>
            <a:r>
              <a:rPr lang="de-DE" sz="3600" b="1" i="1" cap="none" dirty="0" smtClean="0">
                <a:solidFill>
                  <a:prstClr val="black"/>
                </a:solidFill>
              </a:rPr>
              <a:t/>
            </a:r>
            <a:br>
              <a:rPr lang="de-DE" sz="3600" b="1" i="1" cap="none" dirty="0" smtClean="0">
                <a:solidFill>
                  <a:prstClr val="black"/>
                </a:solidFill>
              </a:rPr>
            </a:br>
            <a:r>
              <a:rPr lang="de-DE" sz="3600" b="1" i="1" cap="none" dirty="0" smtClean="0">
                <a:solidFill>
                  <a:prstClr val="black"/>
                </a:solidFill>
              </a:rPr>
              <a:t>Wir </a:t>
            </a:r>
            <a:r>
              <a:rPr lang="de-DE" sz="3600" b="1" i="1" cap="none" dirty="0">
                <a:solidFill>
                  <a:prstClr val="black"/>
                </a:solidFill>
              </a:rPr>
              <a:t>verstehen uns als Schule, </a:t>
            </a:r>
            <a:r>
              <a:rPr lang="de-DE" sz="3600" b="1" i="1" cap="none" dirty="0" smtClean="0">
                <a:solidFill>
                  <a:prstClr val="black"/>
                </a:solidFill>
              </a:rPr>
              <a:t/>
            </a:r>
            <a:br>
              <a:rPr lang="de-DE" sz="3600" b="1" i="1" cap="none" dirty="0" smtClean="0">
                <a:solidFill>
                  <a:prstClr val="black"/>
                </a:solidFill>
              </a:rPr>
            </a:br>
            <a:r>
              <a:rPr lang="de-DE" sz="3600" b="1" cap="none" dirty="0" smtClean="0">
                <a:solidFill>
                  <a:prstClr val="black"/>
                </a:solidFill>
              </a:rPr>
              <a:t>in </a:t>
            </a:r>
            <a:r>
              <a:rPr lang="de-DE" sz="3600" b="1" cap="none" dirty="0">
                <a:solidFill>
                  <a:prstClr val="black"/>
                </a:solidFill>
              </a:rPr>
              <a:t>der wir </a:t>
            </a:r>
            <a:r>
              <a:rPr lang="de-DE" sz="3600" b="1" cap="none" dirty="0" smtClean="0">
                <a:solidFill>
                  <a:prstClr val="black"/>
                </a:solidFill>
              </a:rPr>
              <a:t>die Schülerinnen </a:t>
            </a:r>
            <a:r>
              <a:rPr lang="de-DE" sz="3600" b="1" cap="none" dirty="0">
                <a:solidFill>
                  <a:prstClr val="black"/>
                </a:solidFill>
              </a:rPr>
              <a:t>und Schüler </a:t>
            </a:r>
            <a:r>
              <a:rPr lang="de-DE" sz="3600" b="1" cap="none" dirty="0" smtClean="0">
                <a:solidFill>
                  <a:prstClr val="black"/>
                </a:solidFill>
              </a:rPr>
              <a:t>individuell </a:t>
            </a:r>
            <a:r>
              <a:rPr lang="de-DE" sz="3600" b="1" cap="none" dirty="0">
                <a:solidFill>
                  <a:prstClr val="black"/>
                </a:solidFill>
              </a:rPr>
              <a:t>in fachlicher und methodischer </a:t>
            </a:r>
            <a:r>
              <a:rPr lang="de-DE" sz="3600" b="1" cap="none" dirty="0" smtClean="0">
                <a:solidFill>
                  <a:prstClr val="black"/>
                </a:solidFill>
              </a:rPr>
              <a:t>Hinsicht </a:t>
            </a:r>
            <a:r>
              <a:rPr lang="de-DE" sz="3600" b="1" cap="none" dirty="0">
                <a:solidFill>
                  <a:prstClr val="black"/>
                </a:solidFill>
              </a:rPr>
              <a:t>umfassend </a:t>
            </a:r>
            <a:r>
              <a:rPr lang="de-DE" sz="3600" b="1" cap="none" dirty="0" smtClean="0">
                <a:solidFill>
                  <a:prstClr val="black"/>
                </a:solidFill>
              </a:rPr>
              <a:t>sowie nachhaltig bilden</a:t>
            </a:r>
            <a:r>
              <a:rPr lang="de-DE" sz="3600" b="1" cap="none" dirty="0">
                <a:solidFill>
                  <a:prstClr val="black"/>
                </a:solidFill>
              </a:rPr>
              <a:t>!</a:t>
            </a:r>
            <a:endParaRPr lang="de-DE" sz="6000" b="1" cap="all" dirty="0"/>
          </a:p>
        </p:txBody>
      </p:sp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Unser </a:t>
            </a:r>
            <a:r>
              <a:rPr lang="de-DE" sz="4400" b="1" cap="all" dirty="0" err="1">
                <a:solidFill>
                  <a:srgbClr val="C1A464"/>
                </a:solidFill>
                <a:ea typeface="+mj-ea"/>
                <a:cs typeface="+mj-cs"/>
              </a:rPr>
              <a:t>fjm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-leitbild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566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32005"/>
            <a:ext cx="8229600" cy="3897983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1000"/>
              </a:spcBef>
            </a:pPr>
            <a:r>
              <a:rPr lang="de-DE" sz="3600" b="1" i="1" cap="none" dirty="0" smtClean="0"/>
              <a:t>Wir </a:t>
            </a:r>
            <a:r>
              <a:rPr lang="de-DE" sz="3600" b="1" i="1" cap="none" dirty="0"/>
              <a:t>verstehen uns als Schule, </a:t>
            </a:r>
            <a:r>
              <a:rPr lang="de-DE" sz="3600" b="1" i="1" cap="none" dirty="0" smtClean="0"/>
              <a:t/>
            </a:r>
            <a:br>
              <a:rPr lang="de-DE" sz="3600" b="1" i="1" cap="none" dirty="0" smtClean="0"/>
            </a:br>
            <a:r>
              <a:rPr lang="de-DE" sz="3600" b="1" cap="none" dirty="0" smtClean="0"/>
              <a:t>in </a:t>
            </a:r>
            <a:r>
              <a:rPr lang="de-DE" sz="3600" b="1" cap="none" dirty="0"/>
              <a:t>der wir Vielfalt als Bereicherung </a:t>
            </a:r>
            <a:r>
              <a:rPr lang="de-DE" sz="3600" b="1" cap="none" dirty="0" smtClean="0"/>
              <a:t>an-sehen </a:t>
            </a:r>
            <a:r>
              <a:rPr lang="de-DE" sz="3600" b="1" cap="none" dirty="0"/>
              <a:t>und in der jeder seine Talente für die </a:t>
            </a:r>
            <a:r>
              <a:rPr lang="de-DE" sz="3600" b="1" cap="none" dirty="0" smtClean="0"/>
              <a:t>Schulgemeinschaft </a:t>
            </a:r>
            <a:r>
              <a:rPr lang="de-DE" sz="3600" b="1" cap="none" dirty="0"/>
              <a:t>einsetzen kann!</a:t>
            </a:r>
          </a:p>
        </p:txBody>
      </p:sp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Unser </a:t>
            </a:r>
            <a:r>
              <a:rPr lang="de-DE" sz="4400" b="1" cap="all" dirty="0" err="1">
                <a:solidFill>
                  <a:srgbClr val="C1A464"/>
                </a:solidFill>
                <a:ea typeface="+mj-ea"/>
                <a:cs typeface="+mj-cs"/>
              </a:rPr>
              <a:t>fjm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-leitbild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082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32005"/>
            <a:ext cx="8229600" cy="3897984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1000"/>
              </a:spcBef>
            </a:pPr>
            <a:r>
              <a:rPr lang="de-DE" sz="3600" b="1" i="1" cap="none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Wir </a:t>
            </a:r>
            <a:r>
              <a:rPr lang="de-DE" sz="3600" b="1" i="1" cap="none" dirty="0">
                <a:solidFill>
                  <a:srgbClr val="000000"/>
                </a:solidFill>
                <a:latin typeface="Calibri" panose="020F0502020204030204" pitchFamily="34" charset="0"/>
              </a:rPr>
              <a:t>verstehen uns als Schule, </a:t>
            </a:r>
            <a:r>
              <a:rPr lang="de-DE" sz="3600" b="1" cap="none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de-DE" sz="3600" b="1" cap="none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de-DE" sz="3600" b="1" cap="none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 </a:t>
            </a:r>
            <a:r>
              <a:rPr lang="de-DE" sz="3600" b="1" cap="none" dirty="0">
                <a:solidFill>
                  <a:srgbClr val="000000"/>
                </a:solidFill>
                <a:latin typeface="Calibri" panose="020F0502020204030204" pitchFamily="34" charset="0"/>
              </a:rPr>
              <a:t>der wir </a:t>
            </a:r>
            <a:r>
              <a:rPr lang="de-DE" sz="3600" b="1" cap="none" dirty="0" smtClean="0">
                <a:solidFill>
                  <a:srgbClr val="000000"/>
                </a:solidFill>
                <a:latin typeface="Calibri" panose="020F0502020204030204" pitchFamily="34" charset="0"/>
              </a:rPr>
              <a:t>akzeptieren</a:t>
            </a:r>
            <a:r>
              <a:rPr lang="de-DE" sz="3600" b="1" cap="none" dirty="0">
                <a:solidFill>
                  <a:srgbClr val="000000"/>
                </a:solidFill>
                <a:latin typeface="Calibri" panose="020F0502020204030204" pitchFamily="34" charset="0"/>
              </a:rPr>
              <a:t>, dass jeder Mensch anders ist und individuell unterstützt </a:t>
            </a:r>
            <a:r>
              <a:rPr lang="de-DE" sz="3600" b="1" cap="none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so-wie </a:t>
            </a:r>
            <a:r>
              <a:rPr lang="de-DE" sz="3600" b="1" cap="none" dirty="0">
                <a:solidFill>
                  <a:srgbClr val="000000"/>
                </a:solidFill>
                <a:latin typeface="Calibri" panose="020F0502020204030204" pitchFamily="34" charset="0"/>
              </a:rPr>
              <a:t>gefördert werden muss!</a:t>
            </a:r>
            <a:endParaRPr lang="de-DE" sz="5400" b="1" cap="all" dirty="0">
              <a:latin typeface="Calibri" panose="020F0502020204030204" pitchFamily="34" charset="0"/>
            </a:endParaRPr>
          </a:p>
        </p:txBody>
      </p:sp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Unser </a:t>
            </a:r>
            <a:r>
              <a:rPr lang="de-DE" sz="4400" b="1" cap="all" dirty="0" err="1">
                <a:solidFill>
                  <a:srgbClr val="C1A464"/>
                </a:solidFill>
                <a:ea typeface="+mj-ea"/>
                <a:cs typeface="+mj-cs"/>
              </a:rPr>
              <a:t>fjm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-leitbild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876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32005"/>
            <a:ext cx="8229600" cy="3897984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1000"/>
              </a:spcBef>
            </a:pPr>
            <a:r>
              <a:rPr lang="de-DE" sz="3600" b="1" i="1" cap="none" dirty="0">
                <a:solidFill>
                  <a:srgbClr val="000000"/>
                </a:solidFill>
              </a:rPr>
              <a:t>Wir verstehen uns als Schule, </a:t>
            </a:r>
            <a:r>
              <a:rPr lang="de-DE" sz="3600" b="1" i="1" cap="none" dirty="0" smtClean="0">
                <a:solidFill>
                  <a:srgbClr val="000000"/>
                </a:solidFill>
              </a:rPr>
              <a:t/>
            </a:r>
            <a:br>
              <a:rPr lang="de-DE" sz="3600" b="1" i="1" cap="none" dirty="0" smtClean="0">
                <a:solidFill>
                  <a:srgbClr val="000000"/>
                </a:solidFill>
              </a:rPr>
            </a:br>
            <a:r>
              <a:rPr lang="de-DE" sz="3600" b="1" cap="none" dirty="0" smtClean="0">
                <a:solidFill>
                  <a:srgbClr val="000000"/>
                </a:solidFill>
              </a:rPr>
              <a:t>in </a:t>
            </a:r>
            <a:r>
              <a:rPr lang="de-DE" sz="3600" b="1" cap="none" dirty="0">
                <a:solidFill>
                  <a:srgbClr val="000000"/>
                </a:solidFill>
              </a:rPr>
              <a:t>der wir Eigenverantwortung und </a:t>
            </a:r>
            <a:r>
              <a:rPr lang="de-DE" sz="3600" b="1" cap="none" dirty="0" smtClean="0">
                <a:solidFill>
                  <a:srgbClr val="000000"/>
                </a:solidFill>
              </a:rPr>
              <a:t>Selbst-</a:t>
            </a:r>
            <a:r>
              <a:rPr lang="de-DE" sz="3600" b="1" cap="none" dirty="0" err="1" smtClean="0">
                <a:solidFill>
                  <a:srgbClr val="000000"/>
                </a:solidFill>
              </a:rPr>
              <a:t>ständigkeit</a:t>
            </a:r>
            <a:r>
              <a:rPr lang="de-DE" sz="3600" b="1" cap="none" dirty="0">
                <a:solidFill>
                  <a:srgbClr val="000000"/>
                </a:solidFill>
              </a:rPr>
              <a:t>, demokratisches Handeln und soziale Kompetenzen stärken!</a:t>
            </a:r>
            <a:endParaRPr lang="de-DE" sz="5400" b="1" cap="all" dirty="0"/>
          </a:p>
        </p:txBody>
      </p:sp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Unser </a:t>
            </a:r>
            <a:r>
              <a:rPr lang="de-DE" sz="4400" b="1" cap="all" dirty="0" err="1">
                <a:solidFill>
                  <a:srgbClr val="C1A464"/>
                </a:solidFill>
                <a:ea typeface="+mj-ea"/>
                <a:cs typeface="+mj-cs"/>
              </a:rPr>
              <a:t>fjm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-leitbild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5702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32005"/>
            <a:ext cx="8229600" cy="3897984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1000"/>
              </a:spcBef>
            </a:pPr>
            <a:r>
              <a:rPr lang="de-DE" sz="3600" b="1" i="1" cap="none" dirty="0">
                <a:solidFill>
                  <a:srgbClr val="000000"/>
                </a:solidFill>
              </a:rPr>
              <a:t>Wir verstehen uns als Schule, </a:t>
            </a:r>
            <a:r>
              <a:rPr lang="de-DE" sz="3600" b="1" i="1" cap="none" dirty="0" smtClean="0">
                <a:solidFill>
                  <a:srgbClr val="000000"/>
                </a:solidFill>
              </a:rPr>
              <a:t/>
            </a:r>
            <a:br>
              <a:rPr lang="de-DE" sz="3600" b="1" i="1" cap="none" dirty="0" smtClean="0">
                <a:solidFill>
                  <a:srgbClr val="000000"/>
                </a:solidFill>
              </a:rPr>
            </a:br>
            <a:r>
              <a:rPr lang="de-DE" sz="3600" b="1" cap="none" dirty="0" smtClean="0">
                <a:solidFill>
                  <a:srgbClr val="000000"/>
                </a:solidFill>
              </a:rPr>
              <a:t>in </a:t>
            </a:r>
            <a:r>
              <a:rPr lang="de-DE" sz="3600" b="1" cap="none" dirty="0">
                <a:solidFill>
                  <a:srgbClr val="000000"/>
                </a:solidFill>
              </a:rPr>
              <a:t>der wir gemeinsam den schulischen Lebensraum für alle positiv gestalten</a:t>
            </a:r>
            <a:r>
              <a:rPr lang="de-DE" sz="3600" b="1" cap="none" dirty="0" smtClean="0">
                <a:solidFill>
                  <a:srgbClr val="000000"/>
                </a:solidFill>
              </a:rPr>
              <a:t>!</a:t>
            </a:r>
            <a:endParaRPr lang="de-DE" sz="5400" b="1" cap="all" dirty="0"/>
          </a:p>
        </p:txBody>
      </p:sp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Unser </a:t>
            </a:r>
            <a:r>
              <a:rPr lang="de-DE" sz="4400" b="1" cap="all" dirty="0" err="1">
                <a:solidFill>
                  <a:srgbClr val="C1A464"/>
                </a:solidFill>
                <a:ea typeface="+mj-ea"/>
                <a:cs typeface="+mj-cs"/>
              </a:rPr>
              <a:t>fjm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-leitbild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474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Fürst-Kopf-ob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r="13917"/>
          <a:stretch>
            <a:fillRect/>
          </a:stretch>
        </p:blipFill>
        <p:spPr>
          <a:xfrm>
            <a:off x="6829238" y="5512461"/>
            <a:ext cx="2446605" cy="1345538"/>
          </a:xfrm>
        </p:spPr>
      </p:pic>
      <p:sp>
        <p:nvSpPr>
          <p:cNvPr id="5" name="Rechteck 4"/>
          <p:cNvSpPr/>
          <p:nvPr/>
        </p:nvSpPr>
        <p:spPr>
          <a:xfrm>
            <a:off x="2286000" y="-10491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9600" b="1" i="1" dirty="0"/>
              <a:t/>
            </a:r>
            <a:br>
              <a:rPr lang="de-DE" sz="9600" b="1" i="1" dirty="0"/>
            </a:br>
            <a:endParaRPr lang="de-DE" sz="96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200" y="66256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cap="all" dirty="0" smtClean="0">
                <a:solidFill>
                  <a:srgbClr val="C1A464"/>
                </a:solidFill>
                <a:ea typeface="+mj-ea"/>
                <a:cs typeface="+mj-cs"/>
              </a:rPr>
              <a:t>Informationen</a:t>
            </a:r>
            <a:r>
              <a:rPr lang="de-DE" sz="4400" b="1" cap="all" dirty="0">
                <a:solidFill>
                  <a:srgbClr val="C1A464"/>
                </a:solidFill>
                <a:ea typeface="+mj-ea"/>
                <a:cs typeface="+mj-cs"/>
              </a:rPr>
              <a:t>/Daten/</a:t>
            </a:r>
            <a:r>
              <a:rPr lang="de-DE" sz="4400" b="1" cap="all" dirty="0" smtClean="0">
                <a:solidFill>
                  <a:srgbClr val="C1A464"/>
                </a:solidFill>
                <a:ea typeface="+mj-ea"/>
                <a:cs typeface="+mj-cs"/>
              </a:rPr>
              <a:t>Fakten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736306" y="1997839"/>
            <a:ext cx="7950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/>
              <a:t>ca. 670 Schülerinnen und Schüler 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/>
              <a:t>mehr als 50 Lehrkräfte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/>
              <a:t>Bildungsgang G9</a:t>
            </a:r>
            <a:endParaRPr lang="de-DE" sz="2800" dirty="0" smtClean="0"/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/>
              <a:t>Einzugsbereich mit 22 Grundschulen 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/>
              <a:t>zentrale Lage/gute Busanbindung </a:t>
            </a:r>
          </a:p>
          <a:p>
            <a:pPr marL="571500" indent="-571500">
              <a:buClr>
                <a:srgbClr val="C1A464"/>
              </a:buClr>
              <a:buFont typeface="Arial"/>
              <a:buChar char="•"/>
            </a:pPr>
            <a:r>
              <a:rPr lang="de-DE" sz="3600" dirty="0" smtClean="0"/>
              <a:t>breitgefächertes Schulprofil </a:t>
            </a:r>
          </a:p>
        </p:txBody>
      </p:sp>
    </p:spTree>
    <p:extLst>
      <p:ext uri="{BB962C8B-B14F-4D97-AF65-F5344CB8AC3E}">
        <p14:creationId xmlns:p14="http://schemas.microsoft.com/office/powerpoint/2010/main" val="24546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424</Words>
  <Application>Microsoft Office PowerPoint</Application>
  <PresentationFormat>Bildschirmpräsentation (4:3)</PresentationFormat>
  <Paragraphs>132</Paragraphs>
  <Slides>26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Office-Design</vt:lpstr>
      <vt:lpstr>PowerPoint-Präsentation</vt:lpstr>
      <vt:lpstr> Wir verstehen uns als Schule,  in der wir alle respektvoll und wert-schätzend miteinander umgehen! </vt:lpstr>
      <vt:lpstr>PowerPoint-Präsentation</vt:lpstr>
      <vt:lpstr> Wir verstehen uns als Schule,  in der wir die Schülerinnen und Schüler individuell in fachlicher und methodischer Hinsicht umfassend sowie nachhaltig bilden!</vt:lpstr>
      <vt:lpstr>Wir verstehen uns als Schule,  in der wir Vielfalt als Bereicherung an-sehen und in der jeder seine Talente für die Schulgemeinschaft einsetzen kann!</vt:lpstr>
      <vt:lpstr>Wir verstehen uns als Schule,  in der wir akzeptieren, dass jeder Mensch anders ist und individuell unterstützt so-wie gefördert werden muss!</vt:lpstr>
      <vt:lpstr>Wir verstehen uns als Schule,  in der wir Eigenverantwortung und Selbst-ständigkeit, demokratisches Handeln und soziale Kompetenzen stärken!</vt:lpstr>
      <vt:lpstr>Wir verstehen uns als Schule,  in der wir gemeinsam den schulischen Lebensraum für alle positiv gestalten!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Elena Del Piero</dc:creator>
  <cp:lastModifiedBy>Rüdiger Käuser</cp:lastModifiedBy>
  <cp:revision>201</cp:revision>
  <dcterms:created xsi:type="dcterms:W3CDTF">2016-12-04T12:16:34Z</dcterms:created>
  <dcterms:modified xsi:type="dcterms:W3CDTF">2023-11-25T13:31:02Z</dcterms:modified>
</cp:coreProperties>
</file>